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0" r:id="rId6"/>
    <p:sldId id="262" r:id="rId7"/>
    <p:sldId id="263" r:id="rId8"/>
    <p:sldId id="264" r:id="rId9"/>
    <p:sldId id="265" r:id="rId10"/>
    <p:sldId id="266" r:id="rId11"/>
    <p:sldId id="269"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7D3353-279F-423E-9BB4-BF2102091356}" type="datetimeFigureOut">
              <a:rPr lang="en-US" smtClean="0"/>
              <a:t>8/19/2021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E6A38E-581A-4160-9AAB-D466A7B370B6}"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aim of this presentation is to discuss a current economic U.S issue. The issue selected is slow growing wages in the U.S. This presentation will also address the impacts of slow-growing wages on the economy, workers and families, the reasons as well as the solutions that can be applied to handle the issue.</a:t>
            </a:r>
            <a:endParaRPr lang="en-US" dirty="0"/>
          </a:p>
        </p:txBody>
      </p:sp>
      <p:sp>
        <p:nvSpPr>
          <p:cNvPr id="4" name="Slide Number Placeholder 3"/>
          <p:cNvSpPr>
            <a:spLocks noGrp="1"/>
          </p:cNvSpPr>
          <p:nvPr>
            <p:ph type="sldNum" sz="quarter" idx="10"/>
          </p:nvPr>
        </p:nvSpPr>
        <p:spPr/>
        <p:txBody>
          <a:bodyPr/>
          <a:lstStyle/>
          <a:p>
            <a:fld id="{95E6A38E-581A-4160-9AAB-D466A7B370B6}" type="slidenum">
              <a:rPr lang="en-US" smtClean="0"/>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slow growth in wages in the United States is considered as one of the biggest economic issue affecting the middle-class families. Slow growing wages has affected families and workers since it has led to reduced morale, stress, anger, as well as unemployment. Moreover, it also affects the economy by reducing GDP growth, increasing financial crisis risks, reducing income mobility and increasing debts. Among the solutions that can be applied to handle the issue include monetary policy, creating jobs and reaching full employment, cutting taxes and corporate tax reform</a:t>
            </a:r>
            <a:endParaRPr lang="en-US" dirty="0"/>
          </a:p>
        </p:txBody>
      </p:sp>
      <p:sp>
        <p:nvSpPr>
          <p:cNvPr id="4" name="Slide Number Placeholder 3"/>
          <p:cNvSpPr>
            <a:spLocks noGrp="1"/>
          </p:cNvSpPr>
          <p:nvPr>
            <p:ph type="sldNum" sz="quarter" idx="10"/>
          </p:nvPr>
        </p:nvSpPr>
        <p:spPr/>
        <p:txBody>
          <a:bodyPr/>
          <a:lstStyle/>
          <a:p>
            <a:fld id="{95E6A38E-581A-4160-9AAB-D466A7B370B6}" type="slidenum">
              <a:rPr lang="en-US" smtClean="0"/>
              <a:t>11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slow growth in wages in the United States is considered as one of the biggest economic issue affecting the middle-class families. The growth in household income in middle class has been slow compared to the past years. Because of the slow growing wages in the United States, numerous impacts have been experienced. For example, there has been a slow improvement in GDP, financial crisis as well as reduction in income mobility. To the workers, it has led to stress, unemployment, low morale and anger among others. </a:t>
            </a:r>
          </a:p>
          <a:p>
            <a:endParaRPr lang="en-US" dirty="0"/>
          </a:p>
        </p:txBody>
      </p:sp>
      <p:sp>
        <p:nvSpPr>
          <p:cNvPr id="4" name="Slide Number Placeholder 3"/>
          <p:cNvSpPr>
            <a:spLocks noGrp="1"/>
          </p:cNvSpPr>
          <p:nvPr>
            <p:ph type="sldNum" sz="quarter" idx="10"/>
          </p:nvPr>
        </p:nvSpPr>
        <p:spPr/>
        <p:txBody>
          <a:bodyPr/>
          <a:lstStyle/>
          <a:p>
            <a:fld id="{95E6A38E-581A-4160-9AAB-D466A7B370B6}" type="slidenum">
              <a:rPr lang="en-US" smtClean="0"/>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dirty="0" smtClean="0">
                <a:solidFill>
                  <a:schemeClr val="tx1"/>
                </a:solidFill>
                <a:latin typeface="Arial" pitchFamily="34" charset="0"/>
                <a:ea typeface="+mn-ea"/>
                <a:cs typeface="Arial" pitchFamily="34" charset="0"/>
              </a:rPr>
              <a:t>There are numerous reasons for slow growth of wages in the United States. One of them is that, there have been nominal productivity gains. According to </a:t>
            </a:r>
            <a:r>
              <a:rPr lang="en-US" sz="2400" kern="1200" dirty="0" err="1" smtClean="0">
                <a:solidFill>
                  <a:schemeClr val="tx1"/>
                </a:solidFill>
                <a:latin typeface="Arial" pitchFamily="34" charset="0"/>
                <a:ea typeface="+mn-ea"/>
                <a:cs typeface="Arial" pitchFamily="34" charset="0"/>
              </a:rPr>
              <a:t>Premack</a:t>
            </a:r>
            <a:r>
              <a:rPr lang="en-US" sz="2400" kern="1200" dirty="0" smtClean="0">
                <a:solidFill>
                  <a:schemeClr val="tx1"/>
                </a:solidFill>
                <a:latin typeface="Arial" pitchFamily="34" charset="0"/>
                <a:ea typeface="+mn-ea"/>
                <a:cs typeface="Arial" pitchFamily="34" charset="0"/>
              </a:rPr>
              <a:t>, (2020), growth in productivity, which signifies the output acquired from every period of work, has been reducing in the US, and across advanced economies worldwide. Another reason is that, organizations including employers have been up-surging their expenditure on benefits especially health insurance. Moreover, there exist “retirement-account contributions”, and transit subsidies (ABC News, 2020). </a:t>
            </a:r>
            <a:r>
              <a:rPr lang="en-US" sz="2400" dirty="0" smtClean="0">
                <a:latin typeface="Arial" pitchFamily="34" charset="0"/>
                <a:cs typeface="Arial" pitchFamily="34" charset="0"/>
              </a:rPr>
              <a:t>These keeps the employees pay down. </a:t>
            </a:r>
            <a:r>
              <a:rPr lang="en-US" sz="2400" kern="1200" dirty="0" smtClean="0">
                <a:solidFill>
                  <a:schemeClr val="tx1"/>
                </a:solidFill>
                <a:latin typeface="Arial" pitchFamily="34" charset="0"/>
                <a:ea typeface="+mn-ea"/>
                <a:cs typeface="Arial" pitchFamily="34" charset="0"/>
              </a:rPr>
              <a:t>Moreover, today, many organizations are channeling their money to stakeholders together with executives in form of corporate profits while leaving out the everyday workers. Another reason is that, lots of low-wage employees are re-entering the workforce. This is based on the aspect that many low-wage workers are currently recovering from the Recession and are re-joining the labor force and reducing the median wage. </a:t>
            </a:r>
            <a:endParaRPr lang="en-US" sz="2400" dirty="0" smtClean="0">
              <a:latin typeface="Arial" pitchFamily="34" charset="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95E6A38E-581A-4160-9AAB-D466A7B370B6}" type="slidenum">
              <a:rPr lang="en-US" smtClean="0"/>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Another reason for the slow growth of wages in the United States is unemployment. According to </a:t>
            </a:r>
            <a:r>
              <a:rPr lang="en-US" dirty="0" err="1" smtClean="0"/>
              <a:t>Premack</a:t>
            </a:r>
            <a:r>
              <a:rPr lang="en-US" dirty="0" smtClean="0"/>
              <a:t>, (2020), despite the existence of numerous job openings with fewer employees to fill them and wages up-surging, the unemployment ratio of 3.9% only represents the people seeking work. Moreover, wages are too low to incentivize individuals to work due to the fact that, they might find it reasonably practical to stay home in case of any health problems. Another reason is that, there has been a reduction in union membership. Additionally, slow growth of wages is caused based on the aspect that, shareholders prevent organizations from increasing wages since they are given the biggest share of the organization’s profits instead of balancing the need of other stakeholders such as employees and customers.</a:t>
            </a:r>
            <a:endParaRPr lang="en-US" dirty="0"/>
          </a:p>
        </p:txBody>
      </p:sp>
      <p:sp>
        <p:nvSpPr>
          <p:cNvPr id="4" name="Slide Number Placeholder 3"/>
          <p:cNvSpPr>
            <a:spLocks noGrp="1"/>
          </p:cNvSpPr>
          <p:nvPr>
            <p:ph type="sldNum" sz="quarter" idx="10"/>
          </p:nvPr>
        </p:nvSpPr>
        <p:spPr/>
        <p:txBody>
          <a:bodyPr/>
          <a:lstStyle/>
          <a:p>
            <a:fld id="{95E6A38E-581A-4160-9AAB-D466A7B370B6}" type="slidenum">
              <a:rPr lang="en-US" smtClean="0"/>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According to </a:t>
            </a:r>
            <a:r>
              <a:rPr lang="en-US" dirty="0" err="1" smtClean="0"/>
              <a:t>Khullar</a:t>
            </a:r>
            <a:r>
              <a:rPr lang="en-US" dirty="0" smtClean="0"/>
              <a:t>, &amp; </a:t>
            </a:r>
            <a:r>
              <a:rPr lang="en-US" dirty="0" err="1" smtClean="0"/>
              <a:t>Chokshi</a:t>
            </a:r>
            <a:r>
              <a:rPr lang="en-US" dirty="0" smtClean="0"/>
              <a:t>, (2021), low wages affect families are sustains poverty because employees with low-wage jobs are less likely to marry and more likely to divorce and suffer from family instability. Moreover, low wages make child care costly resulting in vast strains on families as well as single parents. For parents who are working and are paid poverty-level wages, 30% of their revenue is directed to child care. Additionally, low wages affect families and sustain poverty since they are unhealthy. It is important to note that, low-wage workers are less likely to acquire decent health care since it is too expensive for them to afford.</a:t>
            </a:r>
            <a:endParaRPr lang="en-US" dirty="0"/>
          </a:p>
        </p:txBody>
      </p:sp>
      <p:sp>
        <p:nvSpPr>
          <p:cNvPr id="4" name="Slide Number Placeholder 3"/>
          <p:cNvSpPr>
            <a:spLocks noGrp="1"/>
          </p:cNvSpPr>
          <p:nvPr>
            <p:ph type="sldNum" sz="quarter" idx="10"/>
          </p:nvPr>
        </p:nvSpPr>
        <p:spPr/>
        <p:txBody>
          <a:bodyPr/>
          <a:lstStyle/>
          <a:p>
            <a:fld id="{95E6A38E-581A-4160-9AAB-D466A7B370B6}" type="slidenum">
              <a:rPr lang="en-US" smtClean="0"/>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According to Mayhew, (2020), there are numerous ways through which low wages impact workers in organizations. For instance, it leads to unemployment, stress, anger, and low morale. When workers believe that they need to be paid more money, they tend to show signs of overall dissatisfaction. This in turn impacts their workplace relationships especially their relationship with managers or supervisors. Furthermore, dissatisfaction will also result in low morale hence affecting productivity. Moreover, workers who do not get as much money are they out to might experience stress associated with financial worries. When workers are paid less, they tend to lose their motivation. This can make them to quit their jobs thus leading to unemployment.</a:t>
            </a:r>
            <a:endParaRPr lang="en-US" dirty="0"/>
          </a:p>
        </p:txBody>
      </p:sp>
      <p:sp>
        <p:nvSpPr>
          <p:cNvPr id="4" name="Slide Number Placeholder 3"/>
          <p:cNvSpPr>
            <a:spLocks noGrp="1"/>
          </p:cNvSpPr>
          <p:nvPr>
            <p:ph type="sldNum" sz="quarter" idx="10"/>
          </p:nvPr>
        </p:nvSpPr>
        <p:spPr/>
        <p:txBody>
          <a:bodyPr/>
          <a:lstStyle/>
          <a:p>
            <a:fld id="{95E6A38E-581A-4160-9AAB-D466A7B370B6}" type="slidenum">
              <a:rPr lang="en-US" smtClean="0"/>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of the major impacts of low wages is that, it results in income an inequality which in turn increases division in opportunities. This in turn prevents economic growth as only a few individuals will be able to acquire the opportunities to make a change or to invest thus reducing GDP growth. Slow growing wage is also associated with decreased income mobility as well as up-surged risk of financial crises. It can also result</a:t>
            </a:r>
            <a:r>
              <a:rPr lang="en-US" baseline="0" dirty="0" smtClean="0"/>
              <a:t> in unemployment which in turn impacts economic growth by eroding purchasing power, diminishing employee morale, as well as reducing an economy's output.</a:t>
            </a:r>
            <a:endParaRPr lang="en-US" dirty="0"/>
          </a:p>
        </p:txBody>
      </p:sp>
      <p:sp>
        <p:nvSpPr>
          <p:cNvPr id="4" name="Slide Number Placeholder 3"/>
          <p:cNvSpPr>
            <a:spLocks noGrp="1"/>
          </p:cNvSpPr>
          <p:nvPr>
            <p:ph type="sldNum" sz="quarter" idx="10"/>
          </p:nvPr>
        </p:nvSpPr>
        <p:spPr/>
        <p:txBody>
          <a:bodyPr/>
          <a:lstStyle/>
          <a:p>
            <a:fld id="{95E6A38E-581A-4160-9AAB-D466A7B370B6}" type="slidenum">
              <a:rPr lang="en-US" smtClean="0"/>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Slow growing wages reduce aggregate demand, resulting in broad segments of formerly middle class consumers incapable of affording as many goods and services (ABC</a:t>
            </a:r>
            <a:r>
              <a:rPr lang="en-US" baseline="0" dirty="0" smtClean="0"/>
              <a:t> News, 2020)</a:t>
            </a:r>
            <a:r>
              <a:rPr lang="en-US" dirty="0" smtClean="0"/>
              <a:t>. As a result in pushes down production and general employment which in turn impacts the economy. Moreover, slow-growing</a:t>
            </a:r>
            <a:r>
              <a:rPr lang="en-US" baseline="0" dirty="0" smtClean="0"/>
              <a:t> wages result in increased personal debts can impact the economy by affecting accumulation of capital stock and economic development through increased long-term interest rates, as well as inflation and higher </a:t>
            </a:r>
            <a:r>
              <a:rPr lang="en-US" baseline="0" dirty="0" err="1" smtClean="0"/>
              <a:t>distortionary</a:t>
            </a:r>
            <a:r>
              <a:rPr lang="en-US" baseline="0" dirty="0" smtClean="0"/>
              <a:t> tax rates.</a:t>
            </a:r>
            <a:endParaRPr lang="en-US" dirty="0"/>
          </a:p>
        </p:txBody>
      </p:sp>
      <p:sp>
        <p:nvSpPr>
          <p:cNvPr id="4" name="Slide Number Placeholder 3"/>
          <p:cNvSpPr>
            <a:spLocks noGrp="1"/>
          </p:cNvSpPr>
          <p:nvPr>
            <p:ph type="sldNum" sz="quarter" idx="10"/>
          </p:nvPr>
        </p:nvSpPr>
        <p:spPr/>
        <p:txBody>
          <a:bodyPr/>
          <a:lstStyle/>
          <a:p>
            <a:fld id="{95E6A38E-581A-4160-9AAB-D466A7B370B6}" type="slidenum">
              <a:rPr lang="en-US" smtClean="0"/>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numerous solutions that can be implemented to solve the issue of slow growing wages in the United States. One of them involves establishment and application of monetary policy that targets complete employment, with wage improvement similar to productivity gains. Moreover, creating jobs and reaching full employment will also promote achievement of income which in turn helps in boosting economic growth (ABC</a:t>
            </a:r>
            <a:r>
              <a:rPr lang="en-US" baseline="0" dirty="0" smtClean="0"/>
              <a:t> News, 2020)</a:t>
            </a:r>
            <a:r>
              <a:rPr lang="en-US" dirty="0" smtClean="0"/>
              <a:t>. Another significant solution involves cutting taxes. It is important to note that cutting taxes will enable low wage workers to save more money. Moreover, corporate tax reforms will improve wages which will in turn play a major role in promoting economic growth.</a:t>
            </a:r>
            <a:endParaRPr lang="en-US" dirty="0"/>
          </a:p>
        </p:txBody>
      </p:sp>
      <p:sp>
        <p:nvSpPr>
          <p:cNvPr id="4" name="Slide Number Placeholder 3"/>
          <p:cNvSpPr>
            <a:spLocks noGrp="1"/>
          </p:cNvSpPr>
          <p:nvPr>
            <p:ph type="sldNum" sz="quarter" idx="10"/>
          </p:nvPr>
        </p:nvSpPr>
        <p:spPr/>
        <p:txBody>
          <a:bodyPr/>
          <a:lstStyle/>
          <a:p>
            <a:fld id="{95E6A38E-581A-4160-9AAB-D466A7B370B6}" type="slidenum">
              <a:rPr lang="en-US" smtClean="0"/>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3BA6B53C-C67B-4B81-BF79-575DF3F46855}" type="datetimeFigureOut">
              <a:rPr lang="en-US" smtClean="0"/>
              <a:t>8/19/2021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A2AEA90B-6F8F-49CF-9CFD-DBD285FBAC33}"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A6B53C-C67B-4B81-BF79-575DF3F46855}" type="datetimeFigureOut">
              <a:rPr lang="en-US" smtClean="0"/>
              <a:t>8/19/2021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AEA90B-6F8F-49CF-9CFD-DBD285FBAC3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A6B53C-C67B-4B81-BF79-575DF3F46855}" type="datetimeFigureOut">
              <a:rPr lang="en-US" smtClean="0"/>
              <a:t>8/19/2021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AEA90B-6F8F-49CF-9CFD-DBD285FBAC3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A6B53C-C67B-4B81-BF79-575DF3F46855}" type="datetimeFigureOut">
              <a:rPr lang="en-US" smtClean="0"/>
              <a:t>8/19/2021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AEA90B-6F8F-49CF-9CFD-DBD285FBAC3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BA6B53C-C67B-4B81-BF79-575DF3F46855}" type="datetimeFigureOut">
              <a:rPr lang="en-US" smtClean="0"/>
              <a:t>8/19/2021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A2AEA90B-6F8F-49CF-9CFD-DBD285FBAC3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BA6B53C-C67B-4B81-BF79-575DF3F46855}" type="datetimeFigureOut">
              <a:rPr lang="en-US" smtClean="0"/>
              <a:t>8/19/2021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AEA90B-6F8F-49CF-9CFD-DBD285FBAC3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BA6B53C-C67B-4B81-BF79-575DF3F46855}" type="datetimeFigureOut">
              <a:rPr lang="en-US" smtClean="0"/>
              <a:t>8/19/2021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AEA90B-6F8F-49CF-9CFD-DBD285FBAC3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BA6B53C-C67B-4B81-BF79-575DF3F46855}" type="datetimeFigureOut">
              <a:rPr lang="en-US" smtClean="0"/>
              <a:t>8/19/2021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AEA90B-6F8F-49CF-9CFD-DBD285FBAC3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A6B53C-C67B-4B81-BF79-575DF3F46855}" type="datetimeFigureOut">
              <a:rPr lang="en-US" smtClean="0"/>
              <a:t>8/19/2021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AEA90B-6F8F-49CF-9CFD-DBD285FBAC3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BA6B53C-C67B-4B81-BF79-575DF3F46855}" type="datetimeFigureOut">
              <a:rPr lang="en-US" smtClean="0"/>
              <a:t>8/19/2021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AEA90B-6F8F-49CF-9CFD-DBD285FBAC3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BA6B53C-C67B-4B81-BF79-575DF3F46855}" type="datetimeFigureOut">
              <a:rPr lang="en-US" smtClean="0"/>
              <a:t>8/19/2021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AEA90B-6F8F-49CF-9CFD-DBD285FBAC3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3BA6B53C-C67B-4B81-BF79-575DF3F46855}" type="datetimeFigureOut">
              <a:rPr lang="en-US" smtClean="0"/>
              <a:t>8/19/2021</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A2AEA90B-6F8F-49CF-9CFD-DBD285FBAC33}"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800" b="1" dirty="0" smtClean="0">
                <a:latin typeface="Arial" pitchFamily="34" charset="0"/>
                <a:cs typeface="Arial" pitchFamily="34" charset="0"/>
              </a:rPr>
              <a:t>Current U.S. Economic Issue: Slow-growing wages</a:t>
            </a:r>
            <a:endParaRPr lang="en-US" sz="2800" b="1" dirty="0">
              <a:latin typeface="Arial" pitchFamily="34" charset="0"/>
              <a:cs typeface="Arial" pitchFamily="34" charset="0"/>
            </a:endParaRPr>
          </a:p>
        </p:txBody>
      </p:sp>
      <p:sp>
        <p:nvSpPr>
          <p:cNvPr id="3" name="Subtitle 2"/>
          <p:cNvSpPr>
            <a:spLocks noGrp="1"/>
          </p:cNvSpPr>
          <p:nvPr>
            <p:ph type="subTitle" idx="1"/>
          </p:nvPr>
        </p:nvSpPr>
        <p:spPr/>
        <p:txBody>
          <a:bodyPr>
            <a:normAutofit/>
          </a:bodyPr>
          <a:lstStyle/>
          <a:p>
            <a:r>
              <a:rPr lang="en-US" sz="2800" dirty="0" smtClean="0">
                <a:solidFill>
                  <a:schemeClr val="tx1"/>
                </a:solidFill>
                <a:latin typeface="Arial" pitchFamily="34" charset="0"/>
                <a:cs typeface="Arial" pitchFamily="34" charset="0"/>
              </a:rPr>
              <a:t>Name of the Student</a:t>
            </a:r>
          </a:p>
          <a:p>
            <a:r>
              <a:rPr lang="en-US" sz="2800" dirty="0" smtClean="0">
                <a:solidFill>
                  <a:schemeClr val="tx1"/>
                </a:solidFill>
                <a:latin typeface="Arial" pitchFamily="34" charset="0"/>
                <a:cs typeface="Arial" pitchFamily="34" charset="0"/>
              </a:rPr>
              <a:t>Institutional Affiliation</a:t>
            </a:r>
          </a:p>
          <a:p>
            <a:r>
              <a:rPr lang="en-US" sz="2800" dirty="0" smtClean="0">
                <a:solidFill>
                  <a:schemeClr val="tx1"/>
                </a:solidFill>
                <a:latin typeface="Arial" pitchFamily="34" charset="0"/>
                <a:cs typeface="Arial" pitchFamily="34" charset="0"/>
              </a:rPr>
              <a:t>Date of Submission</a:t>
            </a:r>
            <a:endParaRPr lang="en-US" sz="2800" dirty="0">
              <a:solidFill>
                <a:schemeClr val="tx1"/>
              </a:solidFill>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Arial" pitchFamily="34" charset="0"/>
                <a:cs typeface="Arial" pitchFamily="34" charset="0"/>
              </a:rPr>
              <a:t>Solutions to slow-growing Wages</a:t>
            </a:r>
            <a:br>
              <a:rPr lang="en-US" sz="2800" b="1" dirty="0">
                <a:latin typeface="Arial" pitchFamily="34" charset="0"/>
                <a:cs typeface="Arial" pitchFamily="34" charset="0"/>
              </a:rPr>
            </a:b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lstStyle/>
          <a:p>
            <a:pPr>
              <a:lnSpc>
                <a:spcPct val="150000"/>
              </a:lnSpc>
            </a:pPr>
            <a:r>
              <a:rPr lang="en-US" sz="2400" dirty="0">
                <a:latin typeface="Arial" pitchFamily="34" charset="0"/>
                <a:cs typeface="Arial" pitchFamily="34" charset="0"/>
              </a:rPr>
              <a:t>Monetary policy</a:t>
            </a:r>
          </a:p>
          <a:p>
            <a:pPr>
              <a:lnSpc>
                <a:spcPct val="150000"/>
              </a:lnSpc>
            </a:pPr>
            <a:r>
              <a:rPr lang="en-US" sz="2400" dirty="0">
                <a:latin typeface="Arial" pitchFamily="34" charset="0"/>
                <a:cs typeface="Arial" pitchFamily="34" charset="0"/>
              </a:rPr>
              <a:t>Creating jobs and reaching full employment</a:t>
            </a:r>
          </a:p>
          <a:p>
            <a:pPr>
              <a:lnSpc>
                <a:spcPct val="150000"/>
              </a:lnSpc>
            </a:pPr>
            <a:r>
              <a:rPr lang="en-US" sz="2400" dirty="0">
                <a:latin typeface="Arial" pitchFamily="34" charset="0"/>
                <a:cs typeface="Arial" pitchFamily="34" charset="0"/>
              </a:rPr>
              <a:t>Cutting Taxes</a:t>
            </a:r>
          </a:p>
          <a:p>
            <a:pPr>
              <a:lnSpc>
                <a:spcPct val="150000"/>
              </a:lnSpc>
            </a:pPr>
            <a:r>
              <a:rPr lang="en-US" sz="2400" dirty="0">
                <a:latin typeface="Arial" pitchFamily="34" charset="0"/>
                <a:cs typeface="Arial" pitchFamily="34" charset="0"/>
              </a:rPr>
              <a:t>Corporate tax reform</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latin typeface="Arial" pitchFamily="34" charset="0"/>
                <a:cs typeface="Arial" pitchFamily="34" charset="0"/>
              </a:rPr>
              <a:t>Conclusion</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nSpc>
                <a:spcPct val="150000"/>
              </a:lnSpc>
            </a:pPr>
            <a:r>
              <a:rPr lang="en-US" sz="2400" dirty="0">
                <a:latin typeface="Arial" pitchFamily="34" charset="0"/>
                <a:cs typeface="Arial" pitchFamily="34" charset="0"/>
              </a:rPr>
              <a:t>The slow growth in wages in the United States is </a:t>
            </a:r>
            <a:r>
              <a:rPr lang="en-US" sz="2400" dirty="0" smtClean="0">
                <a:latin typeface="Arial" pitchFamily="34" charset="0"/>
                <a:cs typeface="Arial" pitchFamily="34" charset="0"/>
              </a:rPr>
              <a:t>one </a:t>
            </a:r>
            <a:r>
              <a:rPr lang="en-US" sz="2400" dirty="0">
                <a:latin typeface="Arial" pitchFamily="34" charset="0"/>
                <a:cs typeface="Arial" pitchFamily="34" charset="0"/>
              </a:rPr>
              <a:t>of the biggest economic </a:t>
            </a:r>
            <a:r>
              <a:rPr lang="en-US" sz="2400" dirty="0" smtClean="0">
                <a:latin typeface="Arial" pitchFamily="34" charset="0"/>
                <a:cs typeface="Arial" pitchFamily="34" charset="0"/>
              </a:rPr>
              <a:t>issues in the U.S </a:t>
            </a:r>
            <a:endParaRPr lang="en-US" sz="2400" dirty="0">
              <a:latin typeface="Arial" pitchFamily="34" charset="0"/>
              <a:cs typeface="Arial" pitchFamily="34" charset="0"/>
            </a:endParaRPr>
          </a:p>
          <a:p>
            <a:pPr>
              <a:lnSpc>
                <a:spcPct val="150000"/>
              </a:lnSpc>
            </a:pPr>
            <a:r>
              <a:rPr lang="en-US" sz="2400" dirty="0">
                <a:latin typeface="Arial" pitchFamily="34" charset="0"/>
                <a:cs typeface="Arial" pitchFamily="34" charset="0"/>
              </a:rPr>
              <a:t>Slow growing wages </a:t>
            </a:r>
            <a:r>
              <a:rPr lang="en-US" sz="2400" dirty="0" smtClean="0">
                <a:latin typeface="Arial" pitchFamily="34" charset="0"/>
                <a:cs typeface="Arial" pitchFamily="34" charset="0"/>
              </a:rPr>
              <a:t>affects families </a:t>
            </a:r>
            <a:r>
              <a:rPr lang="en-US" sz="2400" dirty="0">
                <a:latin typeface="Arial" pitchFamily="34" charset="0"/>
                <a:cs typeface="Arial" pitchFamily="34" charset="0"/>
              </a:rPr>
              <a:t>and workers </a:t>
            </a:r>
            <a:r>
              <a:rPr lang="en-US" sz="2400" dirty="0" smtClean="0">
                <a:latin typeface="Arial" pitchFamily="34" charset="0"/>
                <a:cs typeface="Arial" pitchFamily="34" charset="0"/>
              </a:rPr>
              <a:t>through low morale</a:t>
            </a:r>
            <a:r>
              <a:rPr lang="en-US" sz="2400" dirty="0">
                <a:latin typeface="Arial" pitchFamily="34" charset="0"/>
                <a:cs typeface="Arial" pitchFamily="34" charset="0"/>
              </a:rPr>
              <a:t>, </a:t>
            </a:r>
            <a:r>
              <a:rPr lang="en-US" sz="2400" dirty="0" smtClean="0">
                <a:latin typeface="Arial" pitchFamily="34" charset="0"/>
                <a:cs typeface="Arial" pitchFamily="34" charset="0"/>
              </a:rPr>
              <a:t>stress</a:t>
            </a:r>
            <a:r>
              <a:rPr lang="en-US" sz="2400" dirty="0">
                <a:latin typeface="Arial" pitchFamily="34" charset="0"/>
                <a:cs typeface="Arial" pitchFamily="34" charset="0"/>
              </a:rPr>
              <a:t>, anger, as well as </a:t>
            </a:r>
            <a:r>
              <a:rPr lang="en-US" sz="2400" dirty="0" smtClean="0">
                <a:latin typeface="Arial" pitchFamily="34" charset="0"/>
                <a:cs typeface="Arial" pitchFamily="34" charset="0"/>
              </a:rPr>
              <a:t>unemployment.</a:t>
            </a:r>
          </a:p>
          <a:p>
            <a:pPr>
              <a:lnSpc>
                <a:spcPct val="150000"/>
              </a:lnSpc>
            </a:pPr>
            <a:r>
              <a:rPr lang="en-US" sz="2400" dirty="0">
                <a:latin typeface="Arial" pitchFamily="34" charset="0"/>
                <a:cs typeface="Arial" pitchFamily="34" charset="0"/>
              </a:rPr>
              <a:t>S</a:t>
            </a:r>
            <a:r>
              <a:rPr lang="en-US" sz="2400" dirty="0" smtClean="0">
                <a:latin typeface="Arial" pitchFamily="34" charset="0"/>
                <a:cs typeface="Arial" pitchFamily="34" charset="0"/>
              </a:rPr>
              <a:t>olutions </a:t>
            </a:r>
            <a:r>
              <a:rPr lang="en-US" sz="2400" dirty="0">
                <a:latin typeface="Arial" pitchFamily="34" charset="0"/>
                <a:cs typeface="Arial" pitchFamily="34" charset="0"/>
              </a:rPr>
              <a:t>that can be applied to handle the issue include monetary policy, creating jobs and reaching full employment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latin typeface="Arial" pitchFamily="34" charset="0"/>
                <a:cs typeface="Arial" pitchFamily="34" charset="0"/>
              </a:rPr>
              <a:t>References</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normAutofit lnSpcReduction="10000"/>
          </a:bodyPr>
          <a:lstStyle/>
          <a:p>
            <a:pPr>
              <a:lnSpc>
                <a:spcPct val="160000"/>
              </a:lnSpc>
            </a:pPr>
            <a:r>
              <a:rPr lang="en-US" sz="2600" dirty="0" smtClean="0">
                <a:latin typeface="Arial" pitchFamily="34" charset="0"/>
                <a:cs typeface="Arial" pitchFamily="34" charset="0"/>
              </a:rPr>
              <a:t>ABC News. (2020, February 10). Top 5 economic issues facing the middle class ahead of the 2020 elections. </a:t>
            </a:r>
          </a:p>
          <a:p>
            <a:pPr>
              <a:lnSpc>
                <a:spcPct val="160000"/>
              </a:lnSpc>
            </a:pPr>
            <a:r>
              <a:rPr lang="en-US" sz="2600" dirty="0" err="1">
                <a:latin typeface="Arial" pitchFamily="34" charset="0"/>
                <a:cs typeface="Arial" pitchFamily="34" charset="0"/>
              </a:rPr>
              <a:t>Premack</a:t>
            </a:r>
            <a:r>
              <a:rPr lang="en-US" sz="2600" dirty="0">
                <a:latin typeface="Arial" pitchFamily="34" charset="0"/>
                <a:cs typeface="Arial" pitchFamily="34" charset="0"/>
              </a:rPr>
              <a:t>, R. (</a:t>
            </a:r>
            <a:r>
              <a:rPr lang="en-US" sz="2600" dirty="0" smtClean="0">
                <a:latin typeface="Arial" pitchFamily="34" charset="0"/>
                <a:cs typeface="Arial" pitchFamily="34" charset="0"/>
              </a:rPr>
              <a:t>2020, </a:t>
            </a:r>
            <a:r>
              <a:rPr lang="en-US" sz="2600" dirty="0">
                <a:latin typeface="Arial" pitchFamily="34" charset="0"/>
                <a:cs typeface="Arial" pitchFamily="34" charset="0"/>
              </a:rPr>
              <a:t>September 24). </a:t>
            </a:r>
            <a:r>
              <a:rPr lang="en-US" sz="2600" i="1" dirty="0">
                <a:latin typeface="Arial" pitchFamily="34" charset="0"/>
                <a:cs typeface="Arial" pitchFamily="34" charset="0"/>
              </a:rPr>
              <a:t>7 reasons why your salary might not be going up, even though the economy is doing great</a:t>
            </a:r>
            <a:r>
              <a:rPr lang="en-US" sz="2600" dirty="0">
                <a:latin typeface="Arial" pitchFamily="34" charset="0"/>
                <a:cs typeface="Arial" pitchFamily="34" charset="0"/>
              </a:rPr>
              <a:t>. </a:t>
            </a:r>
          </a:p>
          <a:p>
            <a:pPr>
              <a:buNone/>
            </a:pPr>
            <a:r>
              <a:rPr lang="en-US" dirty="0"/>
              <a:t/>
            </a:r>
            <a:br>
              <a:rPr lang="en-US" dirty="0"/>
            </a:b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latin typeface="Arial" pitchFamily="34" charset="0"/>
                <a:cs typeface="Arial" pitchFamily="34" charset="0"/>
              </a:rPr>
              <a:t>References</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nSpc>
                <a:spcPct val="150000"/>
              </a:lnSpc>
            </a:pPr>
            <a:r>
              <a:rPr lang="en-US" sz="2400" dirty="0" err="1">
                <a:latin typeface="Arial" pitchFamily="34" charset="0"/>
                <a:cs typeface="Arial" pitchFamily="34" charset="0"/>
              </a:rPr>
              <a:t>Khullar</a:t>
            </a:r>
            <a:r>
              <a:rPr lang="en-US" sz="2400" dirty="0">
                <a:latin typeface="Arial" pitchFamily="34" charset="0"/>
                <a:cs typeface="Arial" pitchFamily="34" charset="0"/>
              </a:rPr>
              <a:t>, D., &amp; </a:t>
            </a:r>
            <a:r>
              <a:rPr lang="en-US" sz="2400" dirty="0" err="1">
                <a:latin typeface="Arial" pitchFamily="34" charset="0"/>
                <a:cs typeface="Arial" pitchFamily="34" charset="0"/>
              </a:rPr>
              <a:t>Chokshi</a:t>
            </a:r>
            <a:r>
              <a:rPr lang="en-US" sz="2400" dirty="0">
                <a:latin typeface="Arial" pitchFamily="34" charset="0"/>
                <a:cs typeface="Arial" pitchFamily="34" charset="0"/>
              </a:rPr>
              <a:t>, D. A. (</a:t>
            </a:r>
            <a:r>
              <a:rPr lang="en-US" sz="2400" dirty="0" smtClean="0">
                <a:latin typeface="Arial" pitchFamily="34" charset="0"/>
                <a:cs typeface="Arial" pitchFamily="34" charset="0"/>
              </a:rPr>
              <a:t>2021). </a:t>
            </a:r>
            <a:r>
              <a:rPr lang="en-US" sz="2400" dirty="0">
                <a:latin typeface="Arial" pitchFamily="34" charset="0"/>
                <a:cs typeface="Arial" pitchFamily="34" charset="0"/>
              </a:rPr>
              <a:t>Health, income, &amp; poverty: Where we are &amp; what could help. </a:t>
            </a:r>
            <a:r>
              <a:rPr lang="en-US" sz="2400" i="1" dirty="0">
                <a:latin typeface="Arial" pitchFamily="34" charset="0"/>
                <a:cs typeface="Arial" pitchFamily="34" charset="0"/>
              </a:rPr>
              <a:t>Health Affairs</a:t>
            </a:r>
            <a:r>
              <a:rPr lang="en-US" sz="2400" dirty="0">
                <a:latin typeface="Arial" pitchFamily="34" charset="0"/>
                <a:cs typeface="Arial" pitchFamily="34" charset="0"/>
              </a:rPr>
              <a:t>, </a:t>
            </a:r>
            <a:r>
              <a:rPr lang="en-US" sz="2400" i="1" dirty="0">
                <a:latin typeface="Arial" pitchFamily="34" charset="0"/>
                <a:cs typeface="Arial" pitchFamily="34" charset="0"/>
              </a:rPr>
              <a:t>10</a:t>
            </a:r>
            <a:r>
              <a:rPr lang="en-US" sz="2400" dirty="0" smtClean="0">
                <a:latin typeface="Arial" pitchFamily="34" charset="0"/>
                <a:cs typeface="Arial" pitchFamily="34" charset="0"/>
              </a:rPr>
              <a:t>.</a:t>
            </a:r>
          </a:p>
          <a:p>
            <a:pPr>
              <a:lnSpc>
                <a:spcPct val="150000"/>
              </a:lnSpc>
            </a:pPr>
            <a:r>
              <a:rPr lang="en-US" sz="2400" dirty="0">
                <a:latin typeface="Arial" pitchFamily="34" charset="0"/>
                <a:cs typeface="Arial" pitchFamily="34" charset="0"/>
              </a:rPr>
              <a:t>Mayhew, R. (</a:t>
            </a:r>
            <a:r>
              <a:rPr lang="en-US" sz="2400" dirty="0" smtClean="0">
                <a:latin typeface="Arial" pitchFamily="34" charset="0"/>
                <a:cs typeface="Arial" pitchFamily="34" charset="0"/>
              </a:rPr>
              <a:t>2020). </a:t>
            </a:r>
            <a:r>
              <a:rPr lang="en-US" sz="2400" dirty="0">
                <a:latin typeface="Arial" pitchFamily="34" charset="0"/>
                <a:cs typeface="Arial" pitchFamily="34" charset="0"/>
              </a:rPr>
              <a:t>How can low wages affect employees in an organization.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latin typeface="Arial" pitchFamily="34" charset="0"/>
                <a:cs typeface="Arial" pitchFamily="34" charset="0"/>
              </a:rPr>
              <a:t>Summary </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nSpc>
                <a:spcPct val="150000"/>
              </a:lnSpc>
            </a:pPr>
            <a:r>
              <a:rPr lang="en-US" sz="2400" dirty="0" smtClean="0">
                <a:latin typeface="Arial" pitchFamily="34" charset="0"/>
                <a:cs typeface="Arial" pitchFamily="34" charset="0"/>
              </a:rPr>
              <a:t>The aim of this presentation is to discuss a current economic U.S issue. The issue selected is slow growing wages in the U.S. This presentation will also address the impacts of slow-growing wages on the economy, workers and families, the reasons as well as the solutions that can be applied to handle the issue. </a:t>
            </a:r>
            <a:endParaRPr lang="en-US" sz="2400"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pitchFamily="34" charset="0"/>
                <a:cs typeface="Arial" pitchFamily="34" charset="0"/>
              </a:rPr>
              <a:t>Introduction</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nSpc>
                <a:spcPct val="150000"/>
              </a:lnSpc>
            </a:pPr>
            <a:r>
              <a:rPr lang="en-US" sz="2400" dirty="0">
                <a:latin typeface="Arial" pitchFamily="34" charset="0"/>
                <a:cs typeface="Arial" pitchFamily="34" charset="0"/>
              </a:rPr>
              <a:t>The slow growth </a:t>
            </a:r>
            <a:r>
              <a:rPr lang="en-US" sz="2400" dirty="0" smtClean="0">
                <a:latin typeface="Arial" pitchFamily="34" charset="0"/>
                <a:cs typeface="Arial" pitchFamily="34" charset="0"/>
              </a:rPr>
              <a:t>of wages </a:t>
            </a:r>
            <a:r>
              <a:rPr lang="en-US" sz="2400" dirty="0">
                <a:latin typeface="Arial" pitchFamily="34" charset="0"/>
                <a:cs typeface="Arial" pitchFamily="34" charset="0"/>
              </a:rPr>
              <a:t>in the United States is considered as one of the biggest economic issue affecting the middle-class families.</a:t>
            </a:r>
          </a:p>
          <a:p>
            <a:pPr>
              <a:lnSpc>
                <a:spcPct val="150000"/>
              </a:lnSpc>
            </a:pPr>
            <a:r>
              <a:rPr lang="en-US" sz="2400" dirty="0">
                <a:latin typeface="Arial" pitchFamily="34" charset="0"/>
                <a:cs typeface="Arial" pitchFamily="34" charset="0"/>
              </a:rPr>
              <a:t>The growth in household </a:t>
            </a:r>
            <a:r>
              <a:rPr lang="en-US" sz="2400" dirty="0" smtClean="0">
                <a:latin typeface="Arial" pitchFamily="34" charset="0"/>
                <a:cs typeface="Arial" pitchFamily="34" charset="0"/>
              </a:rPr>
              <a:t>revenues in </a:t>
            </a:r>
            <a:r>
              <a:rPr lang="en-US" sz="2400" dirty="0">
                <a:latin typeface="Arial" pitchFamily="34" charset="0"/>
                <a:cs typeface="Arial" pitchFamily="34" charset="0"/>
              </a:rPr>
              <a:t>middle class has been slow compared to the past years</a:t>
            </a:r>
            <a:r>
              <a:rPr lang="en-US" sz="2400" dirty="0" smtClean="0">
                <a:latin typeface="Arial" pitchFamily="34" charset="0"/>
                <a:cs typeface="Arial" pitchFamily="34" charset="0"/>
              </a:rPr>
              <a:t>.</a:t>
            </a:r>
          </a:p>
          <a:p>
            <a:pPr>
              <a:lnSpc>
                <a:spcPct val="150000"/>
              </a:lnSpc>
            </a:pPr>
            <a:r>
              <a:rPr lang="en-US" sz="2400" dirty="0" smtClean="0">
                <a:latin typeface="Arial" pitchFamily="34" charset="0"/>
                <a:cs typeface="Arial" pitchFamily="34" charset="0"/>
              </a:rPr>
              <a:t>This has led to numerous impacts in the economy and the individuals’ lives such as stress, slow GDP growth, financial crisis, morale reduction and unemployment. </a:t>
            </a:r>
            <a:endParaRPr lang="en-US" sz="2400" dirty="0">
              <a:latin typeface="Arial" pitchFamily="34" charset="0"/>
              <a:cs typeface="Arial" pitchFamily="34" charset="0"/>
            </a:endParaRP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pitchFamily="34" charset="0"/>
                <a:cs typeface="Arial" pitchFamily="34" charset="0"/>
              </a:rPr>
              <a:t>Reasons for Slow growth of Wages in the U.S</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lstStyle/>
          <a:p>
            <a:pPr>
              <a:lnSpc>
                <a:spcPct val="150000"/>
              </a:lnSpc>
            </a:pPr>
            <a:r>
              <a:rPr lang="en-US" sz="2400" dirty="0">
                <a:latin typeface="Arial" pitchFamily="34" charset="0"/>
                <a:cs typeface="Arial" pitchFamily="34" charset="0"/>
              </a:rPr>
              <a:t>N</a:t>
            </a:r>
            <a:r>
              <a:rPr lang="en-US" sz="2400" dirty="0" smtClean="0">
                <a:latin typeface="Arial" pitchFamily="34" charset="0"/>
                <a:cs typeface="Arial" pitchFamily="34" charset="0"/>
              </a:rPr>
              <a:t>ominal </a:t>
            </a:r>
            <a:r>
              <a:rPr lang="en-US" sz="2400" dirty="0">
                <a:latin typeface="Arial" pitchFamily="34" charset="0"/>
                <a:cs typeface="Arial" pitchFamily="34" charset="0"/>
              </a:rPr>
              <a:t>productivity gains </a:t>
            </a:r>
            <a:endParaRPr lang="en-US" sz="2400" dirty="0" smtClean="0">
              <a:latin typeface="Arial" pitchFamily="34" charset="0"/>
              <a:cs typeface="Arial" pitchFamily="34" charset="0"/>
            </a:endParaRPr>
          </a:p>
          <a:p>
            <a:pPr>
              <a:lnSpc>
                <a:spcPct val="150000"/>
              </a:lnSpc>
            </a:pPr>
            <a:r>
              <a:rPr lang="en-US" sz="2400" dirty="0" smtClean="0">
                <a:latin typeface="Arial" pitchFamily="34" charset="0"/>
                <a:cs typeface="Arial" pitchFamily="34" charset="0"/>
              </a:rPr>
              <a:t>Organizations are </a:t>
            </a:r>
            <a:r>
              <a:rPr lang="en-US" sz="2400" dirty="0">
                <a:latin typeface="Arial" pitchFamily="34" charset="0"/>
                <a:cs typeface="Arial" pitchFamily="34" charset="0"/>
              </a:rPr>
              <a:t>up-surging their </a:t>
            </a:r>
            <a:r>
              <a:rPr lang="en-US" sz="2400" dirty="0" smtClean="0">
                <a:latin typeface="Arial" pitchFamily="34" charset="0"/>
                <a:cs typeface="Arial" pitchFamily="34" charset="0"/>
              </a:rPr>
              <a:t>expenditure </a:t>
            </a:r>
            <a:r>
              <a:rPr lang="en-US" sz="2400" dirty="0">
                <a:latin typeface="Arial" pitchFamily="34" charset="0"/>
                <a:cs typeface="Arial" pitchFamily="34" charset="0"/>
              </a:rPr>
              <a:t>on </a:t>
            </a:r>
            <a:r>
              <a:rPr lang="en-US" sz="2400" dirty="0" smtClean="0">
                <a:latin typeface="Arial" pitchFamily="34" charset="0"/>
                <a:cs typeface="Arial" pitchFamily="34" charset="0"/>
              </a:rPr>
              <a:t>gains.</a:t>
            </a:r>
          </a:p>
          <a:p>
            <a:pPr>
              <a:lnSpc>
                <a:spcPct val="150000"/>
              </a:lnSpc>
            </a:pPr>
            <a:r>
              <a:rPr lang="en-US" sz="2400" dirty="0">
                <a:latin typeface="Arial" pitchFamily="34" charset="0"/>
                <a:cs typeface="Arial" pitchFamily="34" charset="0"/>
              </a:rPr>
              <a:t>Corporations are channeling more of their funds to </a:t>
            </a:r>
            <a:r>
              <a:rPr lang="en-US" sz="2400" dirty="0" smtClean="0">
                <a:latin typeface="Arial" pitchFamily="34" charset="0"/>
                <a:cs typeface="Arial" pitchFamily="34" charset="0"/>
              </a:rPr>
              <a:t>stakeholders as well as executives</a:t>
            </a:r>
            <a:r>
              <a:rPr lang="en-US" sz="2400" dirty="0">
                <a:latin typeface="Arial" pitchFamily="34" charset="0"/>
                <a:cs typeface="Arial" pitchFamily="34" charset="0"/>
              </a:rPr>
              <a:t>, not every day </a:t>
            </a:r>
            <a:r>
              <a:rPr lang="en-US" sz="2400" dirty="0" smtClean="0">
                <a:latin typeface="Arial" pitchFamily="34" charset="0"/>
                <a:cs typeface="Arial" pitchFamily="34" charset="0"/>
              </a:rPr>
              <a:t>employees.</a:t>
            </a:r>
          </a:p>
          <a:p>
            <a:r>
              <a:rPr lang="en-US" sz="2400" dirty="0" smtClean="0">
                <a:latin typeface="Arial" pitchFamily="34" charset="0"/>
                <a:cs typeface="Arial" pitchFamily="34" charset="0"/>
              </a:rPr>
              <a:t>Lots of </a:t>
            </a:r>
            <a:r>
              <a:rPr lang="en-US" sz="2400" dirty="0">
                <a:latin typeface="Arial" pitchFamily="34" charset="0"/>
                <a:cs typeface="Arial" pitchFamily="34" charset="0"/>
              </a:rPr>
              <a:t>low-wage employees are </a:t>
            </a:r>
            <a:r>
              <a:rPr lang="en-US" sz="2400" dirty="0" smtClean="0">
                <a:latin typeface="Arial" pitchFamily="34" charset="0"/>
                <a:cs typeface="Arial" pitchFamily="34" charset="0"/>
              </a:rPr>
              <a:t>re-entering </a:t>
            </a:r>
            <a:r>
              <a:rPr lang="en-US" sz="2400" dirty="0">
                <a:latin typeface="Arial" pitchFamily="34" charset="0"/>
                <a:cs typeface="Arial" pitchFamily="34" charset="0"/>
              </a:rPr>
              <a:t>the </a:t>
            </a:r>
            <a:r>
              <a:rPr lang="en-US" sz="2400" dirty="0" smtClean="0">
                <a:latin typeface="Arial" pitchFamily="34" charset="0"/>
                <a:cs typeface="Arial" pitchFamily="34" charset="0"/>
              </a:rPr>
              <a:t>labor force.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pitchFamily="34" charset="0"/>
                <a:cs typeface="Arial" pitchFamily="34" charset="0"/>
              </a:rPr>
              <a:t>Reasons for Slow growth of Wages in the U.S</a:t>
            </a:r>
            <a:endParaRPr lang="en-US" sz="2800" dirty="0"/>
          </a:p>
        </p:txBody>
      </p:sp>
      <p:sp>
        <p:nvSpPr>
          <p:cNvPr id="3" name="Content Placeholder 2"/>
          <p:cNvSpPr>
            <a:spLocks noGrp="1"/>
          </p:cNvSpPr>
          <p:nvPr>
            <p:ph idx="1"/>
          </p:nvPr>
        </p:nvSpPr>
        <p:spPr/>
        <p:txBody>
          <a:bodyPr/>
          <a:lstStyle/>
          <a:p>
            <a:pPr>
              <a:lnSpc>
                <a:spcPct val="150000"/>
              </a:lnSpc>
            </a:pPr>
            <a:r>
              <a:rPr lang="en-US" sz="2400" dirty="0" smtClean="0">
                <a:latin typeface="Arial" pitchFamily="34" charset="0"/>
                <a:cs typeface="Arial" pitchFamily="34" charset="0"/>
              </a:rPr>
              <a:t>Unemployment.</a:t>
            </a:r>
          </a:p>
          <a:p>
            <a:pPr>
              <a:lnSpc>
                <a:spcPct val="150000"/>
              </a:lnSpc>
            </a:pPr>
            <a:r>
              <a:rPr lang="en-US" sz="2400" dirty="0">
                <a:latin typeface="Arial" pitchFamily="34" charset="0"/>
                <a:cs typeface="Arial" pitchFamily="34" charset="0"/>
              </a:rPr>
              <a:t>Membership in unions has </a:t>
            </a:r>
            <a:r>
              <a:rPr lang="en-US" sz="2400" dirty="0" smtClean="0">
                <a:latin typeface="Arial" pitchFamily="34" charset="0"/>
                <a:cs typeface="Arial" pitchFamily="34" charset="0"/>
              </a:rPr>
              <a:t>reduced.</a:t>
            </a:r>
          </a:p>
          <a:p>
            <a:pPr>
              <a:lnSpc>
                <a:spcPct val="150000"/>
              </a:lnSpc>
            </a:pPr>
            <a:r>
              <a:rPr lang="en-US" sz="2400" dirty="0">
                <a:latin typeface="Arial" pitchFamily="34" charset="0"/>
                <a:cs typeface="Arial" pitchFamily="34" charset="0"/>
              </a:rPr>
              <a:t>Shareholders prevent organizations from increasing </a:t>
            </a:r>
            <a:r>
              <a:rPr lang="en-US" sz="2400" dirty="0" smtClean="0">
                <a:latin typeface="Arial" pitchFamily="34" charset="0"/>
                <a:cs typeface="Arial" pitchFamily="34" charset="0"/>
              </a:rPr>
              <a:t>wages.</a:t>
            </a:r>
          </a:p>
          <a:p>
            <a:pPr>
              <a:lnSpc>
                <a:spcPct val="150000"/>
              </a:lnSpc>
              <a:buNone/>
            </a:pPr>
            <a:endParaRPr lang="en-US" sz="2400" dirty="0">
              <a:latin typeface="Arial" pitchFamily="34" charset="0"/>
              <a:cs typeface="Arial" pitchFamily="34" charset="0"/>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pitchFamily="34" charset="0"/>
                <a:cs typeface="Arial" pitchFamily="34" charset="0"/>
              </a:rPr>
              <a:t>How Low Wages Impact Families And Maintains Poverty</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nSpc>
                <a:spcPct val="150000"/>
              </a:lnSpc>
            </a:pPr>
            <a:r>
              <a:rPr lang="en-US" sz="2400" dirty="0" smtClean="0">
                <a:latin typeface="Arial" pitchFamily="34" charset="0"/>
                <a:cs typeface="Arial" pitchFamily="34" charset="0"/>
              </a:rPr>
              <a:t>Employees with low-wage jobs are less likely to marry and more likely to divorce and suffer from family instability. </a:t>
            </a:r>
          </a:p>
          <a:p>
            <a:pPr>
              <a:lnSpc>
                <a:spcPct val="150000"/>
              </a:lnSpc>
            </a:pPr>
            <a:r>
              <a:rPr lang="en-US" sz="2400" dirty="0" smtClean="0">
                <a:latin typeface="Arial" pitchFamily="34" charset="0"/>
                <a:cs typeface="Arial" pitchFamily="34" charset="0"/>
              </a:rPr>
              <a:t>Low wages make child care costly </a:t>
            </a:r>
          </a:p>
          <a:p>
            <a:pPr>
              <a:lnSpc>
                <a:spcPct val="150000"/>
              </a:lnSpc>
            </a:pPr>
            <a:r>
              <a:rPr lang="en-US" sz="2400" dirty="0" smtClean="0">
                <a:latin typeface="Arial" pitchFamily="34" charset="0"/>
                <a:cs typeface="Arial" pitchFamily="34" charset="0"/>
              </a:rPr>
              <a:t>Low wages are unhealthy</a:t>
            </a:r>
            <a:endParaRPr lang="en-US" sz="2400"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pitchFamily="34" charset="0"/>
                <a:cs typeface="Arial" pitchFamily="34" charset="0"/>
              </a:rPr>
              <a:t>Impacts of low wages for workers in organizations</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lstStyle/>
          <a:p>
            <a:pPr>
              <a:lnSpc>
                <a:spcPct val="150000"/>
              </a:lnSpc>
            </a:pPr>
            <a:r>
              <a:rPr lang="en-US" sz="2400" dirty="0" smtClean="0">
                <a:latin typeface="Arial" pitchFamily="34" charset="0"/>
                <a:cs typeface="Arial" pitchFamily="34" charset="0"/>
              </a:rPr>
              <a:t>Stress</a:t>
            </a:r>
          </a:p>
          <a:p>
            <a:pPr>
              <a:lnSpc>
                <a:spcPct val="150000"/>
              </a:lnSpc>
            </a:pPr>
            <a:r>
              <a:rPr lang="en-US" sz="2400" dirty="0" smtClean="0">
                <a:latin typeface="Arial" pitchFamily="34" charset="0"/>
                <a:cs typeface="Arial" pitchFamily="34" charset="0"/>
              </a:rPr>
              <a:t>Unemployment</a:t>
            </a:r>
          </a:p>
          <a:p>
            <a:pPr>
              <a:lnSpc>
                <a:spcPct val="150000"/>
              </a:lnSpc>
            </a:pPr>
            <a:r>
              <a:rPr lang="en-US" sz="2400" dirty="0" smtClean="0">
                <a:latin typeface="Arial" pitchFamily="34" charset="0"/>
                <a:cs typeface="Arial" pitchFamily="34" charset="0"/>
              </a:rPr>
              <a:t>Anger</a:t>
            </a:r>
          </a:p>
          <a:p>
            <a:pPr>
              <a:lnSpc>
                <a:spcPct val="150000"/>
              </a:lnSpc>
            </a:pPr>
            <a:r>
              <a:rPr lang="en-US" sz="2400" dirty="0" smtClean="0">
                <a:latin typeface="Arial" pitchFamily="34" charset="0"/>
                <a:cs typeface="Arial" pitchFamily="34" charset="0"/>
              </a:rPr>
              <a:t>Low Morale</a:t>
            </a:r>
            <a:endParaRPr lang="en-US" sz="2400"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pitchFamily="34" charset="0"/>
                <a:cs typeface="Arial" pitchFamily="34" charset="0"/>
              </a:rPr>
              <a:t>Effects of low wages/income inequality in U.S economy</a:t>
            </a:r>
            <a:endParaRPr lang="en-US" sz="2800" b="1"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nSpc>
                <a:spcPct val="150000"/>
              </a:lnSpc>
            </a:pPr>
            <a:r>
              <a:rPr lang="en-US" sz="2400" dirty="0">
                <a:latin typeface="Arial" pitchFamily="34" charset="0"/>
                <a:cs typeface="Arial" pitchFamily="34" charset="0"/>
              </a:rPr>
              <a:t>Slow GDP growth</a:t>
            </a:r>
          </a:p>
          <a:p>
            <a:pPr>
              <a:lnSpc>
                <a:spcPct val="150000"/>
              </a:lnSpc>
            </a:pPr>
            <a:r>
              <a:rPr lang="en-US" sz="2400" dirty="0">
                <a:latin typeface="Arial" pitchFamily="34" charset="0"/>
                <a:cs typeface="Arial" pitchFamily="34" charset="0"/>
              </a:rPr>
              <a:t>Decreased income mobility</a:t>
            </a:r>
          </a:p>
          <a:p>
            <a:pPr>
              <a:lnSpc>
                <a:spcPct val="150000"/>
              </a:lnSpc>
            </a:pPr>
            <a:r>
              <a:rPr lang="en-US" sz="2400" dirty="0">
                <a:latin typeface="Arial" pitchFamily="34" charset="0"/>
                <a:cs typeface="Arial" pitchFamily="34" charset="0"/>
              </a:rPr>
              <a:t>Up-surged risk of financial </a:t>
            </a:r>
            <a:r>
              <a:rPr lang="en-US" sz="2400" dirty="0" smtClean="0">
                <a:latin typeface="Arial" pitchFamily="34" charset="0"/>
                <a:cs typeface="Arial" pitchFamily="34" charset="0"/>
              </a:rPr>
              <a:t>crises</a:t>
            </a:r>
          </a:p>
          <a:p>
            <a:pPr>
              <a:lnSpc>
                <a:spcPct val="150000"/>
              </a:lnSpc>
            </a:pPr>
            <a:r>
              <a:rPr lang="en-US" sz="2400" dirty="0" smtClean="0">
                <a:latin typeface="Arial" pitchFamily="34" charset="0"/>
                <a:cs typeface="Arial" pitchFamily="34" charset="0"/>
              </a:rPr>
              <a:t>Unemployment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pitchFamily="34" charset="0"/>
                <a:cs typeface="Arial" pitchFamily="34" charset="0"/>
              </a:rPr>
              <a:t>Effects of low wages/income inequality in U.S economy</a:t>
            </a:r>
            <a:endParaRPr lang="en-US" sz="2800" dirty="0"/>
          </a:p>
        </p:txBody>
      </p:sp>
      <p:sp>
        <p:nvSpPr>
          <p:cNvPr id="3" name="Content Placeholder 2"/>
          <p:cNvSpPr>
            <a:spLocks noGrp="1"/>
          </p:cNvSpPr>
          <p:nvPr>
            <p:ph idx="1"/>
          </p:nvPr>
        </p:nvSpPr>
        <p:spPr/>
        <p:txBody>
          <a:bodyPr/>
          <a:lstStyle/>
          <a:p>
            <a:pPr>
              <a:lnSpc>
                <a:spcPct val="150000"/>
              </a:lnSpc>
            </a:pPr>
            <a:r>
              <a:rPr lang="en-US" sz="2400" dirty="0">
                <a:latin typeface="Arial" pitchFamily="34" charset="0"/>
                <a:cs typeface="Arial" pitchFamily="34" charset="0"/>
              </a:rPr>
              <a:t>Reduce aggregate demand</a:t>
            </a:r>
          </a:p>
          <a:p>
            <a:pPr>
              <a:lnSpc>
                <a:spcPct val="150000"/>
              </a:lnSpc>
            </a:pPr>
            <a:r>
              <a:rPr lang="en-US" sz="2400" dirty="0">
                <a:latin typeface="Arial" pitchFamily="34" charset="0"/>
                <a:cs typeface="Arial" pitchFamily="34" charset="0"/>
              </a:rPr>
              <a:t>Increases debt</a:t>
            </a:r>
          </a:p>
          <a:p>
            <a:pPr>
              <a:lnSpc>
                <a:spcPct val="150000"/>
              </a:lnSpc>
            </a:pPr>
            <a:r>
              <a:rPr lang="en-US" sz="2400" dirty="0">
                <a:latin typeface="Arial" pitchFamily="34" charset="0"/>
                <a:cs typeface="Arial" pitchFamily="34" charset="0"/>
              </a:rPr>
              <a:t>Political polarization</a:t>
            </a:r>
            <a:r>
              <a:rPr lang="en-US" dirty="0"/>
              <a:t>.</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138</TotalTime>
  <Words>1509</Words>
  <Application>Microsoft Office PowerPoint</Application>
  <PresentationFormat>On-screen Show (4:3)</PresentationFormat>
  <Paragraphs>73</Paragraphs>
  <Slides>13</Slides>
  <Notes>10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Apex</vt:lpstr>
      <vt:lpstr>Current U.S. Economic Issue: Slow-growing wages</vt:lpstr>
      <vt:lpstr>Summary </vt:lpstr>
      <vt:lpstr>Introduction</vt:lpstr>
      <vt:lpstr>Reasons for Slow growth of Wages in the U.S</vt:lpstr>
      <vt:lpstr>Reasons for Slow growth of Wages in the U.S</vt:lpstr>
      <vt:lpstr>How Low Wages Impact Families And Maintains Poverty</vt:lpstr>
      <vt:lpstr>Impacts of low wages for workers in organizations</vt:lpstr>
      <vt:lpstr>Effects of low wages/income inequality in U.S economy</vt:lpstr>
      <vt:lpstr>Effects of low wages/income inequality in U.S economy</vt:lpstr>
      <vt:lpstr>Solutions to slow-growing Wages </vt:lpstr>
      <vt:lpstr>Conclusion</vt:lpstr>
      <vt:lpstr>References</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Charles</dc:creator>
  <cp:lastModifiedBy>Charles</cp:lastModifiedBy>
  <cp:revision>20</cp:revision>
  <dcterms:created xsi:type="dcterms:W3CDTF">2021-08-18T22:39:53Z</dcterms:created>
  <dcterms:modified xsi:type="dcterms:W3CDTF">2021-08-19T00:58:44Z</dcterms:modified>
</cp:coreProperties>
</file>